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58AAB"/>
        </a:solidFill>
        <a:effectLst/>
        <a:uFillTx/>
        <a:latin typeface="+mj-lt"/>
        <a:ea typeface="+mj-ea"/>
        <a:cs typeface="+mj-cs"/>
        <a:sym typeface="Helvetica Neue Bold Condensed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25400" cap="flat">
              <a:solidFill>
                <a:srgbClr val="66635E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1A3A7"/>
              </a:solidFill>
              <a:prstDash val="solid"/>
              <a:miter lim="400000"/>
            </a:ln>
          </a:left>
          <a:right>
            <a:ln w="12700" cap="flat">
              <a:solidFill>
                <a:srgbClr val="A1A3A7"/>
              </a:solidFill>
              <a:prstDash val="solid"/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12700" cap="flat">
              <a:solidFill>
                <a:srgbClr val="A1A3A7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D6D5CB"/>
              </a:solidFill>
              <a:prstDash val="solid"/>
              <a:miter lim="400000"/>
            </a:ln>
          </a:left>
          <a:right>
            <a:ln w="12700" cap="flat">
              <a:solidFill>
                <a:srgbClr val="D6D5CB"/>
              </a:solidFill>
              <a:prstDash val="solid"/>
              <a:miter lim="400000"/>
            </a:ln>
          </a:right>
          <a:top>
            <a:ln w="12700" cap="flat">
              <a:solidFill>
                <a:srgbClr val="D6D5CB"/>
              </a:solidFill>
              <a:prstDash val="solid"/>
              <a:miter lim="400000"/>
            </a:ln>
          </a:top>
          <a:bottom>
            <a:ln w="12700" cap="flat">
              <a:solidFill>
                <a:srgbClr val="D6D5CB"/>
              </a:solidFill>
              <a:prstDash val="solid"/>
              <a:miter lim="400000"/>
            </a:ln>
          </a:bottom>
          <a:insideH>
            <a:ln w="12700" cap="flat">
              <a:solidFill>
                <a:srgbClr val="D6D5CB"/>
              </a:solidFill>
              <a:prstDash val="solid"/>
              <a:miter lim="400000"/>
            </a:ln>
          </a:insideH>
          <a:insideV>
            <a:ln w="12700" cap="flat">
              <a:solidFill>
                <a:srgbClr val="D6D5CB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D6D5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D6D5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EEE7283C-3CF3-47DC-8721-378D4A62B22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chemeClr val="accent3">
                  <a:satOff val="9881"/>
                  <a:lumOff val="-13155"/>
                  <a:alpha val="85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3">
                  <a:satOff val="9881"/>
                  <a:lumOff val="-13155"/>
                  <a:alpha val="85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3">
                  <a:satOff val="9881"/>
                  <a:lumOff val="-13155"/>
                  <a:alpha val="85000"/>
                </a:schemeClr>
              </a:solidFill>
              <a:prstDash val="solid"/>
              <a:miter lim="400000"/>
            </a:ln>
          </a:insideH>
          <a:insideV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chemeClr val="accent3">
                  <a:satOff val="9881"/>
                  <a:lumOff val="-13155"/>
                </a:schemeClr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D6D5CB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3">
                  <a:satOff val="9881"/>
                  <a:lumOff val="-13155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3">
                  <a:satOff val="9881"/>
                  <a:lumOff val="-13155"/>
                </a:scheme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chemeClr val="accent3">
                  <a:satOff val="9881"/>
                  <a:lumOff val="-13155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87660E">
                  <a:alpha val="85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A2A1A6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A2A1A6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solidFill>
                <a:srgbClr val="A1A3A7"/>
              </a:solidFill>
              <a:prstDash val="solid"/>
              <a:miter lim="400000"/>
            </a:ln>
          </a:top>
          <a:bottom>
            <a:ln w="12700" cap="flat">
              <a:solidFill>
                <a:srgbClr val="A1A3A7"/>
              </a:solidFill>
              <a:prstDash val="solid"/>
              <a:miter lim="400000"/>
            </a:ln>
          </a:bottom>
          <a:insideH>
            <a:ln w="12700" cap="flat">
              <a:solidFill>
                <a:srgbClr val="A1A3A7"/>
              </a:solidFill>
              <a:prstDash val="solid"/>
              <a:miter lim="400000"/>
            </a:ln>
          </a:insideH>
          <a:insideV>
            <a:ln w="25400" cap="rnd">
              <a:solidFill>
                <a:srgbClr val="A2A1A6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rnd">
              <a:solidFill>
                <a:srgbClr val="A0A4A8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A0A4A8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A0A4A8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25400" cap="rnd">
              <a:solidFill>
                <a:srgbClr val="A0A4A8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A0A4A8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A0A4A8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solidFill>
                <a:srgbClr val="AEADA0"/>
              </a:solidFill>
              <a:prstDash val="solid"/>
              <a:miter lim="400000"/>
            </a:ln>
          </a:left>
          <a:right>
            <a:ln w="12700" cap="flat">
              <a:solidFill>
                <a:srgbClr val="AEADA0"/>
              </a:solidFill>
              <a:prstDash val="solid"/>
              <a:miter lim="400000"/>
            </a:ln>
          </a:right>
          <a:top>
            <a:ln w="12700" cap="flat">
              <a:solidFill>
                <a:srgbClr val="AEADA0"/>
              </a:solidFill>
              <a:prstDash val="solid"/>
              <a:miter lim="400000"/>
            </a:ln>
          </a:top>
          <a:bottom>
            <a:ln w="12700" cap="flat">
              <a:solidFill>
                <a:srgbClr val="AEADA0"/>
              </a:solidFill>
              <a:prstDash val="solid"/>
              <a:miter lim="400000"/>
            </a:ln>
          </a:bottom>
          <a:insideH>
            <a:ln w="12700" cap="flat">
              <a:solidFill>
                <a:srgbClr val="AEADA0"/>
              </a:solidFill>
              <a:prstDash val="solid"/>
              <a:miter lim="400000"/>
            </a:ln>
          </a:insideH>
          <a:insideV>
            <a:ln w="12700" cap="flat">
              <a:solidFill>
                <a:srgbClr val="AEADA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1908C">
              <a:alpha val="15000"/>
            </a:srgbClr>
          </a:solidFill>
        </a:fill>
      </a:tcStyle>
    </a:band2H>
    <a:firstCol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83827D"/>
              </a:solidFill>
              <a:prstDash val="solid"/>
              <a:miter lim="400000"/>
            </a:ln>
          </a:right>
          <a:top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H>
          <a:insideV>
            <a:ln w="25400" cap="flat">
              <a:solidFill>
                <a:srgbClr val="83827D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right>
          <a:top>
            <a:ln w="25400" cap="flat">
              <a:solidFill>
                <a:srgbClr val="83827D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"/>
          <a:ea typeface="Helvetica Neue"/>
          <a:cs typeface="Helvetica Neue"/>
        </a:font>
        <a:srgbClr val="818181"/>
      </a:tcTxStyle>
      <a:tcStyle>
        <a:tcBdr>
          <a:lef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83827D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rnd">
              <a:solidFill>
                <a:srgbClr val="83827D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5" name="Shape 16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Text"/>
          <p:cNvSpPr txBox="1">
            <a:spLocks noGrp="1"/>
          </p:cNvSpPr>
          <p:nvPr>
            <p:ph type="title"/>
          </p:nvPr>
        </p:nvSpPr>
        <p:spPr>
          <a:xfrm>
            <a:off x="1930400" y="7378700"/>
            <a:ext cx="20510500" cy="3695700"/>
          </a:xfrm>
          <a:prstGeom prst="rect">
            <a:avLst/>
          </a:prstGeom>
        </p:spPr>
        <p:txBody>
          <a:bodyPr anchor="b"/>
          <a:lstStyle>
            <a:lvl1pPr>
              <a:defRPr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930400" y="11049000"/>
            <a:ext cx="20510500" cy="17780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20860" y="13322300"/>
            <a:ext cx="368504" cy="3746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Line"/>
          <p:cNvSpPr/>
          <p:nvPr/>
        </p:nvSpPr>
        <p:spPr>
          <a:xfrm>
            <a:off x="522128" y="11747500"/>
            <a:ext cx="23341173" cy="0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16" name="Rectangle"/>
          <p:cNvSpPr/>
          <p:nvPr/>
        </p:nvSpPr>
        <p:spPr>
          <a:xfrm>
            <a:off x="520700" y="393700"/>
            <a:ext cx="23342600" cy="129667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17" name="Wooden walkway with cabinets on either side and a staircase in the background"/>
          <p:cNvSpPr>
            <a:spLocks noGrp="1"/>
          </p:cNvSpPr>
          <p:nvPr>
            <p:ph type="pic" sz="half" idx="21"/>
          </p:nvPr>
        </p:nvSpPr>
        <p:spPr>
          <a:xfrm>
            <a:off x="16006233" y="3619500"/>
            <a:ext cx="7747001" cy="11620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8" name="Front of a modern house lit up at night"/>
          <p:cNvSpPr>
            <a:spLocks noGrp="1"/>
          </p:cNvSpPr>
          <p:nvPr>
            <p:ph type="pic" idx="22"/>
          </p:nvPr>
        </p:nvSpPr>
        <p:spPr>
          <a:xfrm>
            <a:off x="-518765" y="520700"/>
            <a:ext cx="16668749" cy="1111442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9" name="Front of a modern house lit up at night with wide stairs in the front"/>
          <p:cNvSpPr>
            <a:spLocks noGrp="1"/>
          </p:cNvSpPr>
          <p:nvPr>
            <p:ph type="pic" sz="half" idx="23"/>
          </p:nvPr>
        </p:nvSpPr>
        <p:spPr>
          <a:xfrm>
            <a:off x="15862300" y="-1854200"/>
            <a:ext cx="8051801" cy="120777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20" name="Title Text"/>
          <p:cNvSpPr txBox="1">
            <a:spLocks noGrp="1"/>
          </p:cNvSpPr>
          <p:nvPr>
            <p:ph type="title"/>
          </p:nvPr>
        </p:nvSpPr>
        <p:spPr>
          <a:xfrm>
            <a:off x="635000" y="11747500"/>
            <a:ext cx="23114000" cy="9525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150000"/>
              </a:lnSpc>
              <a:defRPr sz="5800"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2687300"/>
            <a:ext cx="23114000" cy="6350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3200"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sz="3200"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sz="3200"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sz="3200"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sz="3200"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1 U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Line"/>
          <p:cNvSpPr/>
          <p:nvPr/>
        </p:nvSpPr>
        <p:spPr>
          <a:xfrm>
            <a:off x="522128" y="11747500"/>
            <a:ext cx="23341173" cy="0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130" name="Rectangle"/>
          <p:cNvSpPr/>
          <p:nvPr/>
        </p:nvSpPr>
        <p:spPr>
          <a:xfrm>
            <a:off x="520700" y="393700"/>
            <a:ext cx="23342600" cy="129667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131" name="Front of a modern house lit up at night"/>
          <p:cNvSpPr>
            <a:spLocks noGrp="1"/>
          </p:cNvSpPr>
          <p:nvPr>
            <p:ph type="pic" idx="21"/>
          </p:nvPr>
        </p:nvSpPr>
        <p:spPr>
          <a:xfrm>
            <a:off x="609600" y="-2044700"/>
            <a:ext cx="23202900" cy="1547128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32" name="Title Text"/>
          <p:cNvSpPr txBox="1">
            <a:spLocks noGrp="1"/>
          </p:cNvSpPr>
          <p:nvPr>
            <p:ph type="title"/>
          </p:nvPr>
        </p:nvSpPr>
        <p:spPr>
          <a:xfrm>
            <a:off x="635000" y="11747500"/>
            <a:ext cx="23114000" cy="952500"/>
          </a:xfrm>
          <a:prstGeom prst="rect">
            <a:avLst/>
          </a:prstGeom>
        </p:spPr>
        <p:txBody>
          <a:bodyPr anchor="b"/>
          <a:lstStyle>
            <a:lvl1pPr>
              <a:lnSpc>
                <a:spcPct val="150000"/>
              </a:lnSpc>
              <a:defRPr sz="5800"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133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2687300"/>
            <a:ext cx="23114000" cy="6350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3200"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sz="3200"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sz="3200"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sz="3200"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sz="3200"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“Type a quote here.”"/>
          <p:cNvSpPr txBox="1">
            <a:spLocks noGrp="1"/>
          </p:cNvSpPr>
          <p:nvPr>
            <p:ph type="body" sz="quarter" idx="21"/>
          </p:nvPr>
        </p:nvSpPr>
        <p:spPr>
          <a:xfrm>
            <a:off x="2387600" y="6057900"/>
            <a:ext cx="19621500" cy="850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3400"/>
              </a:spcBef>
              <a:buSzTx/>
              <a:buNone/>
            </a:lvl1pPr>
          </a:lstStyle>
          <a:p>
            <a:r>
              <a:t>“Type a quote here.”</a:t>
            </a:r>
          </a:p>
        </p:txBody>
      </p:sp>
      <p:sp>
        <p:nvSpPr>
          <p:cNvPr id="142" name="–Johnny Appleseed"/>
          <p:cNvSpPr txBox="1">
            <a:spLocks noGrp="1"/>
          </p:cNvSpPr>
          <p:nvPr>
            <p:ph type="body" sz="quarter" idx="22"/>
          </p:nvPr>
        </p:nvSpPr>
        <p:spPr>
          <a:xfrm>
            <a:off x="2387600" y="8953500"/>
            <a:ext cx="19621500" cy="6604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3400"/>
              </a:spcBef>
              <a:buSzTx/>
              <a:buNone/>
              <a:defRPr sz="3800" i="1"/>
            </a:lvl1pPr>
          </a:lstStyle>
          <a:p>
            <a:r>
              <a:t>–Johnny Appleseed</a:t>
            </a:r>
          </a:p>
        </p:txBody>
      </p:sp>
      <p:sp>
        <p:nvSpPr>
          <p:cNvPr id="14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Front of a modern house lit up at night"/>
          <p:cNvSpPr>
            <a:spLocks noGrp="1"/>
          </p:cNvSpPr>
          <p:nvPr>
            <p:ph type="pic" idx="21"/>
          </p:nvPr>
        </p:nvSpPr>
        <p:spPr>
          <a:xfrm>
            <a:off x="0" y="-1041400"/>
            <a:ext cx="24422100" cy="1628422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5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ine"/>
          <p:cNvSpPr/>
          <p:nvPr/>
        </p:nvSpPr>
        <p:spPr>
          <a:xfrm>
            <a:off x="522128" y="12534900"/>
            <a:ext cx="23337998" cy="0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2" name="Line"/>
          <p:cNvSpPr/>
          <p:nvPr/>
        </p:nvSpPr>
        <p:spPr>
          <a:xfrm>
            <a:off x="9856866" y="12522200"/>
            <a:ext cx="1" cy="832802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3" name="Line"/>
          <p:cNvSpPr/>
          <p:nvPr/>
        </p:nvSpPr>
        <p:spPr>
          <a:xfrm>
            <a:off x="522128" y="10109200"/>
            <a:ext cx="23337998" cy="0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24" name="Rectangle"/>
          <p:cNvSpPr/>
          <p:nvPr/>
        </p:nvSpPr>
        <p:spPr>
          <a:xfrm>
            <a:off x="520700" y="393700"/>
            <a:ext cx="23342600" cy="129667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25" name="NAME"/>
          <p:cNvSpPr txBox="1">
            <a:spLocks noGrp="1"/>
          </p:cNvSpPr>
          <p:nvPr>
            <p:ph type="body" sz="quarter" idx="21"/>
          </p:nvPr>
        </p:nvSpPr>
        <p:spPr>
          <a:xfrm>
            <a:off x="11416451" y="12515850"/>
            <a:ext cx="1607186" cy="8509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NAME</a:t>
            </a:r>
          </a:p>
        </p:txBody>
      </p:sp>
      <p:sp>
        <p:nvSpPr>
          <p:cNvPr id="26" name="PROJECT"/>
          <p:cNvSpPr txBox="1">
            <a:spLocks noGrp="1"/>
          </p:cNvSpPr>
          <p:nvPr>
            <p:ph type="body" sz="quarter" idx="22"/>
          </p:nvPr>
        </p:nvSpPr>
        <p:spPr>
          <a:xfrm>
            <a:off x="637228" y="10151567"/>
            <a:ext cx="1209143" cy="461366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cap="all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PROJECT</a:t>
            </a:r>
          </a:p>
        </p:txBody>
      </p:sp>
      <p:sp>
        <p:nvSpPr>
          <p:cNvPr id="27" name="DATE"/>
          <p:cNvSpPr txBox="1">
            <a:spLocks noGrp="1"/>
          </p:cNvSpPr>
          <p:nvPr>
            <p:ph type="body" sz="quarter" idx="23"/>
          </p:nvPr>
        </p:nvSpPr>
        <p:spPr>
          <a:xfrm>
            <a:off x="637323" y="12564567"/>
            <a:ext cx="734874" cy="461366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cap="all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DATE</a:t>
            </a:r>
          </a:p>
        </p:txBody>
      </p:sp>
      <p:sp>
        <p:nvSpPr>
          <p:cNvPr id="28" name="Client"/>
          <p:cNvSpPr txBox="1">
            <a:spLocks noGrp="1"/>
          </p:cNvSpPr>
          <p:nvPr>
            <p:ph type="body" sz="quarter" idx="24"/>
          </p:nvPr>
        </p:nvSpPr>
        <p:spPr>
          <a:xfrm>
            <a:off x="9971820" y="12564567"/>
            <a:ext cx="965608" cy="461366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cap="all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Client</a:t>
            </a:r>
          </a:p>
        </p:txBody>
      </p:sp>
      <p:sp>
        <p:nvSpPr>
          <p:cNvPr id="29" name="DATE"/>
          <p:cNvSpPr txBox="1">
            <a:spLocks noGrp="1"/>
          </p:cNvSpPr>
          <p:nvPr>
            <p:ph type="body" sz="quarter" idx="25"/>
          </p:nvPr>
        </p:nvSpPr>
        <p:spPr>
          <a:xfrm>
            <a:off x="2153390" y="12515850"/>
            <a:ext cx="1407161" cy="8509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DATE</a:t>
            </a:r>
          </a:p>
        </p:txBody>
      </p:sp>
      <p:sp>
        <p:nvSpPr>
          <p:cNvPr id="30" name="Front of a modern house lit up at night"/>
          <p:cNvSpPr>
            <a:spLocks noGrp="1"/>
          </p:cNvSpPr>
          <p:nvPr>
            <p:ph type="pic" idx="26"/>
          </p:nvPr>
        </p:nvSpPr>
        <p:spPr>
          <a:xfrm>
            <a:off x="617081" y="-3295650"/>
            <a:ext cx="23139409" cy="15428946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1" name="Title Text"/>
          <p:cNvSpPr txBox="1">
            <a:spLocks noGrp="1"/>
          </p:cNvSpPr>
          <p:nvPr>
            <p:ph type="title"/>
          </p:nvPr>
        </p:nvSpPr>
        <p:spPr>
          <a:xfrm>
            <a:off x="2159000" y="10121900"/>
            <a:ext cx="19685000" cy="1460500"/>
          </a:xfrm>
          <a:prstGeom prst="rect">
            <a:avLst/>
          </a:prstGeom>
        </p:spPr>
        <p:txBody>
          <a:bodyPr anchor="b"/>
          <a:lstStyle>
            <a:lvl1pPr>
              <a:defRPr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3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159000" y="11569700"/>
            <a:ext cx="19685000" cy="9779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50000"/>
              </a:lnSpc>
              <a:spcBef>
                <a:spcPts val="0"/>
              </a:spcBef>
              <a:buSzTx/>
              <a:buNone/>
              <a:defRPr sz="5800"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sz="6200" cap="all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sz="6200" cap="all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sz="6200" cap="all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sz="6200" cap="all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Horizontal 4 Up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Line"/>
          <p:cNvSpPr/>
          <p:nvPr/>
        </p:nvSpPr>
        <p:spPr>
          <a:xfrm>
            <a:off x="522128" y="12534900"/>
            <a:ext cx="23337998" cy="0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1" name="Line"/>
          <p:cNvSpPr/>
          <p:nvPr/>
        </p:nvSpPr>
        <p:spPr>
          <a:xfrm>
            <a:off x="9856866" y="12522200"/>
            <a:ext cx="1" cy="832802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2" name="Line"/>
          <p:cNvSpPr/>
          <p:nvPr/>
        </p:nvSpPr>
        <p:spPr>
          <a:xfrm>
            <a:off x="522128" y="10109200"/>
            <a:ext cx="23337998" cy="0"/>
          </a:xfrm>
          <a:prstGeom prst="line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pPr algn="l" defTabSz="45720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/>
          </a:p>
        </p:txBody>
      </p:sp>
      <p:sp>
        <p:nvSpPr>
          <p:cNvPr id="43" name="Rectangle"/>
          <p:cNvSpPr/>
          <p:nvPr/>
        </p:nvSpPr>
        <p:spPr>
          <a:xfrm>
            <a:off x="520700" y="393700"/>
            <a:ext cx="23342600" cy="129667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44" name="NAME"/>
          <p:cNvSpPr txBox="1">
            <a:spLocks noGrp="1"/>
          </p:cNvSpPr>
          <p:nvPr>
            <p:ph type="body" sz="quarter" idx="21"/>
          </p:nvPr>
        </p:nvSpPr>
        <p:spPr>
          <a:xfrm>
            <a:off x="11416451" y="12515850"/>
            <a:ext cx="1607186" cy="8509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NAME</a:t>
            </a:r>
          </a:p>
        </p:txBody>
      </p:sp>
      <p:sp>
        <p:nvSpPr>
          <p:cNvPr id="45" name="PROJECT"/>
          <p:cNvSpPr txBox="1">
            <a:spLocks noGrp="1"/>
          </p:cNvSpPr>
          <p:nvPr>
            <p:ph type="body" sz="quarter" idx="22"/>
          </p:nvPr>
        </p:nvSpPr>
        <p:spPr>
          <a:xfrm>
            <a:off x="637228" y="10151567"/>
            <a:ext cx="1209143" cy="461366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cap="all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PROJECT</a:t>
            </a:r>
          </a:p>
        </p:txBody>
      </p:sp>
      <p:sp>
        <p:nvSpPr>
          <p:cNvPr id="46" name="DATE"/>
          <p:cNvSpPr txBox="1">
            <a:spLocks noGrp="1"/>
          </p:cNvSpPr>
          <p:nvPr>
            <p:ph type="body" sz="quarter" idx="23"/>
          </p:nvPr>
        </p:nvSpPr>
        <p:spPr>
          <a:xfrm>
            <a:off x="637323" y="12564567"/>
            <a:ext cx="734874" cy="461366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cap="all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DATE</a:t>
            </a:r>
          </a:p>
        </p:txBody>
      </p:sp>
      <p:sp>
        <p:nvSpPr>
          <p:cNvPr id="47" name="Client"/>
          <p:cNvSpPr txBox="1">
            <a:spLocks noGrp="1"/>
          </p:cNvSpPr>
          <p:nvPr>
            <p:ph type="body" sz="quarter" idx="24"/>
          </p:nvPr>
        </p:nvSpPr>
        <p:spPr>
          <a:xfrm>
            <a:off x="9971820" y="12564567"/>
            <a:ext cx="965608" cy="461366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cap="all"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Client</a:t>
            </a:r>
          </a:p>
        </p:txBody>
      </p:sp>
      <p:sp>
        <p:nvSpPr>
          <p:cNvPr id="48" name="DATE"/>
          <p:cNvSpPr txBox="1">
            <a:spLocks noGrp="1"/>
          </p:cNvSpPr>
          <p:nvPr>
            <p:ph type="body" sz="quarter" idx="25"/>
          </p:nvPr>
        </p:nvSpPr>
        <p:spPr>
          <a:xfrm>
            <a:off x="2153390" y="12515850"/>
            <a:ext cx="1407161" cy="85090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DATE</a:t>
            </a:r>
          </a:p>
        </p:txBody>
      </p:sp>
      <p:sp>
        <p:nvSpPr>
          <p:cNvPr id="49" name="Front of a modern house lit up at night with wide stairs in the front"/>
          <p:cNvSpPr>
            <a:spLocks noGrp="1"/>
          </p:cNvSpPr>
          <p:nvPr>
            <p:ph type="pic" sz="half" idx="26"/>
          </p:nvPr>
        </p:nvSpPr>
        <p:spPr>
          <a:xfrm>
            <a:off x="635000" y="-835079"/>
            <a:ext cx="9211734" cy="13817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0" name="Modern bathroom with gray tiles and tub"/>
          <p:cNvSpPr>
            <a:spLocks noGrp="1"/>
          </p:cNvSpPr>
          <p:nvPr>
            <p:ph type="pic" sz="quarter" idx="27"/>
          </p:nvPr>
        </p:nvSpPr>
        <p:spPr>
          <a:xfrm>
            <a:off x="9893300" y="279400"/>
            <a:ext cx="4572000" cy="609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1" name="Modern living room with large windows"/>
          <p:cNvSpPr>
            <a:spLocks noGrp="1"/>
          </p:cNvSpPr>
          <p:nvPr>
            <p:ph type="pic" sz="quarter" idx="28"/>
          </p:nvPr>
        </p:nvSpPr>
        <p:spPr>
          <a:xfrm>
            <a:off x="9906000" y="3708400"/>
            <a:ext cx="457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2" name="Wooden walkway with cabinets on either side and a staircase in the background"/>
          <p:cNvSpPr>
            <a:spLocks noGrp="1"/>
          </p:cNvSpPr>
          <p:nvPr>
            <p:ph type="pic" sz="half" idx="29"/>
          </p:nvPr>
        </p:nvSpPr>
        <p:spPr>
          <a:xfrm>
            <a:off x="14559244" y="-835079"/>
            <a:ext cx="9245601" cy="1386840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53" name="Title Text"/>
          <p:cNvSpPr txBox="1">
            <a:spLocks noGrp="1"/>
          </p:cNvSpPr>
          <p:nvPr>
            <p:ph type="title"/>
          </p:nvPr>
        </p:nvSpPr>
        <p:spPr>
          <a:xfrm>
            <a:off x="2159000" y="10121900"/>
            <a:ext cx="19685000" cy="1460500"/>
          </a:xfrm>
          <a:prstGeom prst="rect">
            <a:avLst/>
          </a:prstGeom>
        </p:spPr>
        <p:txBody>
          <a:bodyPr anchor="b"/>
          <a:lstStyle>
            <a:lvl1pPr>
              <a:defRPr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54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159000" y="11569700"/>
            <a:ext cx="19685000" cy="977900"/>
          </a:xfrm>
          <a:prstGeom prst="rect">
            <a:avLst/>
          </a:prstGeom>
        </p:spPr>
        <p:txBody>
          <a:bodyPr anchor="t"/>
          <a:lstStyle>
            <a:lvl1pPr marL="0" indent="0">
              <a:lnSpc>
                <a:spcPct val="150000"/>
              </a:lnSpc>
              <a:spcBef>
                <a:spcPts val="0"/>
              </a:spcBef>
              <a:buSzTx/>
              <a:buNone/>
              <a:defRPr sz="5800"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sz="6200" cap="all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sz="6200" cap="all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sz="6200" cap="all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sz="6200" cap="all">
                <a:solidFill>
                  <a:srgbClr val="DDDDDE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itle Text"/>
          <p:cNvSpPr txBox="1">
            <a:spLocks noGrp="1"/>
          </p:cNvSpPr>
          <p:nvPr>
            <p:ph type="title"/>
          </p:nvPr>
        </p:nvSpPr>
        <p:spPr>
          <a:xfrm>
            <a:off x="1943100" y="5016500"/>
            <a:ext cx="20510500" cy="3683000"/>
          </a:xfrm>
          <a:prstGeom prst="rect">
            <a:avLst/>
          </a:prstGeom>
        </p:spPr>
        <p:txBody>
          <a:bodyPr/>
          <a:lstStyle>
            <a:lvl1pPr>
              <a:defRPr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6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20860" y="13322300"/>
            <a:ext cx="368504" cy="374600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Wooden walkway with cabinets on either side and a staircase in the background"/>
          <p:cNvSpPr>
            <a:spLocks noGrp="1"/>
          </p:cNvSpPr>
          <p:nvPr>
            <p:ph type="pic" idx="21"/>
          </p:nvPr>
        </p:nvSpPr>
        <p:spPr>
          <a:xfrm>
            <a:off x="12823657" y="1271002"/>
            <a:ext cx="9611165" cy="14416743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1" name="Title Text"/>
          <p:cNvSpPr txBox="1">
            <a:spLocks noGrp="1"/>
          </p:cNvSpPr>
          <p:nvPr>
            <p:ph type="title"/>
          </p:nvPr>
        </p:nvSpPr>
        <p:spPr>
          <a:xfrm>
            <a:off x="1968500" y="1968500"/>
            <a:ext cx="9525000" cy="5334000"/>
          </a:xfrm>
          <a:prstGeom prst="rect">
            <a:avLst/>
          </a:prstGeom>
        </p:spPr>
        <p:txBody>
          <a:bodyPr anchor="b"/>
          <a:lstStyle>
            <a:lvl1pPr>
              <a:defRPr sz="9000" cap="all">
                <a:solidFill>
                  <a:srgbClr val="DEDEDE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</a:lstStyle>
          <a:p>
            <a:r>
              <a:t>Title Text</a:t>
            </a:r>
          </a:p>
        </p:txBody>
      </p:sp>
      <p:sp>
        <p:nvSpPr>
          <p:cNvPr id="7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968500" y="7302500"/>
            <a:ext cx="9525000" cy="45085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1pPr>
            <a:lvl2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2pPr>
            <a:lvl3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3pPr>
            <a:lvl4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4pPr>
            <a:lvl5pPr marL="0" indent="0">
              <a:spcBef>
                <a:spcPts val="0"/>
              </a:spcBef>
              <a:buSzTx/>
              <a:buNone/>
              <a:defRPr cap="all">
                <a:solidFill>
                  <a:srgbClr val="558AAB"/>
                </a:solidFill>
                <a:latin typeface="+mj-lt"/>
                <a:ea typeface="+mj-ea"/>
                <a:cs typeface="+mj-cs"/>
                <a:sym typeface="Helvetica Neue Bold Condensed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itle Text"/>
          <p:cNvSpPr txBox="1">
            <a:spLocks noGrp="1"/>
          </p:cNvSpPr>
          <p:nvPr>
            <p:ph type="title"/>
          </p:nvPr>
        </p:nvSpPr>
        <p:spPr>
          <a:xfrm>
            <a:off x="1930400" y="355600"/>
            <a:ext cx="20510500" cy="3429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8AAB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le Text"/>
          <p:cNvSpPr txBox="1">
            <a:spLocks noGrp="1"/>
          </p:cNvSpPr>
          <p:nvPr>
            <p:ph type="title"/>
          </p:nvPr>
        </p:nvSpPr>
        <p:spPr>
          <a:xfrm>
            <a:off x="1930400" y="355600"/>
            <a:ext cx="20510500" cy="3429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8AAB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89" name="Body Level One…"/>
          <p:cNvSpPr txBox="1">
            <a:spLocks noGrp="1"/>
          </p:cNvSpPr>
          <p:nvPr>
            <p:ph type="body" idx="1"/>
          </p:nvPr>
        </p:nvSpPr>
        <p:spPr>
          <a:xfrm>
            <a:off x="1930400" y="3937000"/>
            <a:ext cx="20510500" cy="80645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Wooden walkway with cabinets on either side and a staircase in the background"/>
          <p:cNvSpPr>
            <a:spLocks noGrp="1"/>
          </p:cNvSpPr>
          <p:nvPr>
            <p:ph type="pic" sz="half" idx="21"/>
          </p:nvPr>
        </p:nvSpPr>
        <p:spPr>
          <a:xfrm>
            <a:off x="13284200" y="1447800"/>
            <a:ext cx="9144000" cy="137160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8" name="Title Text"/>
          <p:cNvSpPr txBox="1">
            <a:spLocks noGrp="1"/>
          </p:cNvSpPr>
          <p:nvPr>
            <p:ph type="title"/>
          </p:nvPr>
        </p:nvSpPr>
        <p:spPr>
          <a:xfrm>
            <a:off x="1930400" y="355600"/>
            <a:ext cx="20510500" cy="3429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558AAB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99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943100" y="3937000"/>
            <a:ext cx="10033000" cy="8064500"/>
          </a:xfrm>
          <a:prstGeom prst="rect">
            <a:avLst/>
          </a:prstGeom>
        </p:spPr>
        <p:txBody>
          <a:bodyPr/>
          <a:lstStyle>
            <a:lvl1pPr marL="495300" indent="-495300">
              <a:spcBef>
                <a:spcPts val="3900"/>
              </a:spcBef>
              <a:buBlip>
                <a:blip r:embed="rId2"/>
              </a:buBlip>
              <a:defRPr sz="4200"/>
            </a:lvl1pPr>
            <a:lvl2pPr marL="990600" indent="-495300">
              <a:spcBef>
                <a:spcPts val="3900"/>
              </a:spcBef>
              <a:buBlip>
                <a:blip r:embed="rId2"/>
              </a:buBlip>
              <a:defRPr sz="4200"/>
            </a:lvl2pPr>
            <a:lvl3pPr marL="1485900" indent="-495300">
              <a:spcBef>
                <a:spcPts val="3900"/>
              </a:spcBef>
              <a:buBlip>
                <a:blip r:embed="rId2"/>
              </a:buBlip>
              <a:defRPr sz="4200"/>
            </a:lvl3pPr>
            <a:lvl4pPr marL="1981200" indent="-495300">
              <a:spcBef>
                <a:spcPts val="3900"/>
              </a:spcBef>
              <a:buBlip>
                <a:blip r:embed="rId2"/>
              </a:buBlip>
              <a:defRPr sz="4200"/>
            </a:lvl4pPr>
            <a:lvl5pPr marL="2476500" indent="-495300">
              <a:spcBef>
                <a:spcPts val="3900"/>
              </a:spcBef>
              <a:buBlip>
                <a:blip r:embed="rId2"/>
              </a:buBlip>
              <a:defRPr sz="4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"/>
          <p:cNvSpPr/>
          <p:nvPr/>
        </p:nvSpPr>
        <p:spPr>
          <a:xfrm>
            <a:off x="520700" y="393700"/>
            <a:ext cx="23342600" cy="12966700"/>
          </a:xfrm>
          <a:prstGeom prst="rect">
            <a:avLst/>
          </a:prstGeom>
          <a:ln w="25400">
            <a:solidFill>
              <a:srgbClr val="83827D"/>
            </a:solidFill>
            <a:miter lim="400000"/>
          </a:ln>
        </p:spPr>
        <p:txBody>
          <a:bodyPr lIns="50800" tIns="50800" rIns="50800" bIns="50800" anchor="ctr"/>
          <a:lstStyle/>
          <a:p>
            <a:endParaRPr/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943100" y="2070100"/>
            <a:ext cx="20510500" cy="9588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7"/>
              </a:buBlip>
            </a:lvl1pPr>
            <a:lvl2pPr>
              <a:buBlip>
                <a:blip r:embed="rId17"/>
              </a:buBlip>
            </a:lvl2pPr>
            <a:lvl3pPr>
              <a:buBlip>
                <a:blip r:embed="rId17"/>
              </a:buBlip>
            </a:lvl3pPr>
            <a:lvl4pPr>
              <a:buBlip>
                <a:blip r:embed="rId17"/>
              </a:buBlip>
            </a:lvl4pPr>
            <a:lvl5pPr>
              <a:buBlip>
                <a:blip r:embed="rId17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Title Text"/>
          <p:cNvSpPr txBox="1">
            <a:spLocks noGrp="1"/>
          </p:cNvSpPr>
          <p:nvPr>
            <p:ph type="title"/>
          </p:nvPr>
        </p:nvSpPr>
        <p:spPr>
          <a:xfrm>
            <a:off x="1943100" y="381000"/>
            <a:ext cx="205105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19654" y="13350900"/>
            <a:ext cx="368504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>
              <a:defRPr sz="1800">
                <a:solidFill>
                  <a:srgbClr val="5C88A5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spd="med"/>
  <p:txStyles>
    <p:titleStyle>
      <a:lvl1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l" defTabSz="8255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none" spc="0" baseline="0">
          <a:solidFill>
            <a:srgbClr val="5C88A5"/>
          </a:solidFill>
          <a:uFillTx/>
          <a:latin typeface="+mn-lt"/>
          <a:ea typeface="+mn-ea"/>
          <a:cs typeface="+mn-cs"/>
          <a:sym typeface="Helvetica Neue Light"/>
        </a:defRPr>
      </a:lvl9pPr>
    </p:titleStyle>
    <p:bodyStyle>
      <a:lvl1pPr marL="584200" marR="0" indent="-5842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Tx/>
        <a:buSzPct val="40000"/>
        <a:buFontTx/>
        <a:buBlip>
          <a:blip r:embed="rId17"/>
        </a:buBlip>
        <a:tabLst/>
        <a:defRPr sz="5000" b="0" i="0" u="none" strike="noStrike" cap="none" spc="0" baseline="0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168400" marR="0" indent="-5842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Tx/>
        <a:buSzPct val="40000"/>
        <a:buFontTx/>
        <a:buBlip>
          <a:blip r:embed="rId17"/>
        </a:buBlip>
        <a:tabLst/>
        <a:defRPr sz="5000" b="0" i="0" u="none" strike="noStrike" cap="none" spc="0" baseline="0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752600" marR="0" indent="-5842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Tx/>
        <a:buSzPct val="40000"/>
        <a:buFontTx/>
        <a:buBlip>
          <a:blip r:embed="rId17"/>
        </a:buBlip>
        <a:tabLst/>
        <a:defRPr sz="5000" b="0" i="0" u="none" strike="noStrike" cap="none" spc="0" baseline="0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336800" marR="0" indent="-5842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Tx/>
        <a:buSzPct val="40000"/>
        <a:buFontTx/>
        <a:buBlip>
          <a:blip r:embed="rId17"/>
        </a:buBlip>
        <a:tabLst/>
        <a:defRPr sz="5000" b="0" i="0" u="none" strike="noStrike" cap="none" spc="0" baseline="0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921000" marR="0" indent="-5842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Tx/>
        <a:buSzPct val="40000"/>
        <a:buFontTx/>
        <a:buBlip>
          <a:blip r:embed="rId17"/>
        </a:buBlip>
        <a:tabLst/>
        <a:defRPr sz="5000" b="0" i="0" u="none" strike="noStrike" cap="none" spc="0" baseline="0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505200" marR="0" indent="-5842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Tx/>
        <a:buSzPct val="40000"/>
        <a:buFontTx/>
        <a:buBlip>
          <a:blip r:embed="rId17"/>
        </a:buBlip>
        <a:tabLst/>
        <a:defRPr sz="5000" b="0" i="0" u="none" strike="noStrike" cap="none" spc="0" baseline="0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089400" marR="0" indent="-5842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Tx/>
        <a:buSzPct val="40000"/>
        <a:buFontTx/>
        <a:buBlip>
          <a:blip r:embed="rId17"/>
        </a:buBlip>
        <a:tabLst/>
        <a:defRPr sz="5000" b="0" i="0" u="none" strike="noStrike" cap="none" spc="0" baseline="0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4673600" marR="0" indent="-5842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Tx/>
        <a:buSzPct val="40000"/>
        <a:buFontTx/>
        <a:buBlip>
          <a:blip r:embed="rId17"/>
        </a:buBlip>
        <a:tabLst/>
        <a:defRPr sz="5000" b="0" i="0" u="none" strike="noStrike" cap="none" spc="0" baseline="0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257800" marR="0" indent="-584200" algn="l" defTabSz="825500" rtl="0" latinLnBrk="0">
        <a:lnSpc>
          <a:spcPct val="100000"/>
        </a:lnSpc>
        <a:spcBef>
          <a:spcPts val="4500"/>
        </a:spcBef>
        <a:spcAft>
          <a:spcPts val="0"/>
        </a:spcAft>
        <a:buClrTx/>
        <a:buSzPct val="40000"/>
        <a:buFontTx/>
        <a:buBlip>
          <a:blip r:embed="rId17"/>
        </a:buBlip>
        <a:tabLst/>
        <a:defRPr sz="5000" b="0" i="0" u="none" strike="noStrike" cap="none" spc="0" baseline="0">
          <a:solidFill>
            <a:srgbClr val="737373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75427" y="12268200"/>
            <a:ext cx="3429001" cy="1127343"/>
          </a:xfrm>
          <a:prstGeom prst="rect">
            <a:avLst/>
          </a:prstGeom>
          <a:ln w="12700">
            <a:miter lim="400000"/>
          </a:ln>
        </p:spPr>
      </p:pic>
      <p:sp>
        <p:nvSpPr>
          <p:cNvPr id="168" name="Created by Presentation By Monte J. Dalrymple Sylvain Côté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tabLst>
                <a:tab pos="20370800" algn="r"/>
              </a:tabLst>
            </a:pPr>
            <a:r>
              <a:t>Created by	Presentation By</a:t>
            </a:r>
            <a:br/>
            <a:r>
              <a:t>Monte J. Dalrymple	Sylvain Côté</a:t>
            </a:r>
          </a:p>
        </p:txBody>
      </p:sp>
      <p:pic>
        <p:nvPicPr>
          <p:cNvPr id="169" name="Image" descr="Image"/>
          <p:cNvPicPr>
            <a:picLocks noChangeAspect="1"/>
          </p:cNvPicPr>
          <p:nvPr/>
        </p:nvPicPr>
        <p:blipFill>
          <a:blip r:embed="rId3"/>
          <a:srcRect l="16" r="16"/>
          <a:stretch>
            <a:fillRect/>
          </a:stretch>
        </p:blipFill>
        <p:spPr>
          <a:xfrm>
            <a:off x="1930400" y="1961109"/>
            <a:ext cx="20510500" cy="6375879"/>
          </a:xfrm>
          <a:prstGeom prst="rect">
            <a:avLst/>
          </a:prstGeom>
          <a:ln w="12700">
            <a:miter lim="400000"/>
          </a:ln>
        </p:spPr>
      </p:pic>
      <p:sp>
        <p:nvSpPr>
          <p:cNvPr id="170" name="Announcement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 algn="ctr"/>
          </a:lstStyle>
          <a:p>
            <a:r>
              <a:t>Announcement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2542" y="3727270"/>
            <a:ext cx="8621343" cy="9349907"/>
          </a:xfrm>
          <a:prstGeom prst="rect">
            <a:avLst/>
          </a:prstGeom>
          <a:ln w="12700">
            <a:miter lim="400000"/>
          </a:ln>
        </p:spPr>
      </p:pic>
      <p:pic>
        <p:nvPicPr>
          <p:cNvPr id="21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6546" y="3727270"/>
            <a:ext cx="8621343" cy="9349907"/>
          </a:xfrm>
          <a:prstGeom prst="rect">
            <a:avLst/>
          </a:prstGeom>
          <a:ln w="12700">
            <a:miter lim="400000"/>
          </a:ln>
        </p:spPr>
      </p:pic>
      <p:sp>
        <p:nvSpPr>
          <p:cNvPr id="220" name="HP-41 MAXX…"/>
          <p:cNvSpPr txBox="1">
            <a:spLocks noGrp="1"/>
          </p:cNvSpPr>
          <p:nvPr>
            <p:ph type="title"/>
          </p:nvPr>
        </p:nvSpPr>
        <p:spPr>
          <a:xfrm>
            <a:off x="766052" y="381000"/>
            <a:ext cx="18582330" cy="6570461"/>
          </a:xfrm>
          <a:prstGeom prst="rect">
            <a:avLst/>
          </a:prstGeom>
        </p:spPr>
        <p:txBody>
          <a:bodyPr anchor="t"/>
          <a:lstStyle/>
          <a:p>
            <a:r>
              <a:t>HP-41 MAXX</a:t>
            </a:r>
          </a:p>
          <a:p>
            <a:r>
              <a:t>Port &amp; Banked Memory </a:t>
            </a:r>
          </a:p>
          <a:p>
            <a:r>
              <a:t>Config.</a:t>
            </a:r>
          </a:p>
          <a:p>
            <a:r>
              <a:t>Samples</a:t>
            </a:r>
          </a:p>
        </p:txBody>
      </p:sp>
      <p:sp>
        <p:nvSpPr>
          <p:cNvPr id="221" name="Line"/>
          <p:cNvSpPr/>
          <p:nvPr/>
        </p:nvSpPr>
        <p:spPr>
          <a:xfrm flipH="1">
            <a:off x="14617515" y="3786277"/>
            <a:ext cx="1" cy="9231893"/>
          </a:xfrm>
          <a:prstGeom prst="line">
            <a:avLst/>
          </a:prstGeom>
          <a:ln w="25400">
            <a:solidFill>
              <a:srgbClr val="558AAB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4200">
                <a:solidFill>
                  <a:srgbClr val="737373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pPr>
            <a:endParaRPr/>
          </a:p>
        </p:txBody>
      </p:sp>
      <p:sp>
        <p:nvSpPr>
          <p:cNvPr id="222" name="Slide Number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10</a:t>
            </a:fld>
            <a:endParaRPr/>
          </a:p>
        </p:txBody>
      </p:sp>
      <p:pic>
        <p:nvPicPr>
          <p:cNvPr id="223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HP-41 MAXX…"/>
          <p:cNvSpPr txBox="1">
            <a:spLocks noGrp="1"/>
          </p:cNvSpPr>
          <p:nvPr>
            <p:ph type="title"/>
          </p:nvPr>
        </p:nvSpPr>
        <p:spPr>
          <a:xfrm>
            <a:off x="766052" y="381000"/>
            <a:ext cx="13905879" cy="4440092"/>
          </a:xfrm>
          <a:prstGeom prst="rect">
            <a:avLst/>
          </a:prstGeom>
        </p:spPr>
        <p:txBody>
          <a:bodyPr anchor="t"/>
          <a:lstStyle/>
          <a:p>
            <a:r>
              <a:t>HP-41 MAXX</a:t>
            </a:r>
          </a:p>
          <a:p>
            <a:r>
              <a:t>Misc. Functions</a:t>
            </a:r>
          </a:p>
        </p:txBody>
      </p:sp>
      <p:sp>
        <p:nvSpPr>
          <p:cNvPr id="226" name="Function        Description…"/>
          <p:cNvSpPr txBox="1"/>
          <p:nvPr/>
        </p:nvSpPr>
        <p:spPr>
          <a:xfrm>
            <a:off x="759987" y="5084168"/>
            <a:ext cx="10500924" cy="805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rPr u="sng"/>
              <a:t>Function       </a:t>
            </a:r>
            <a:r>
              <a:t>	</a:t>
            </a:r>
            <a:r>
              <a:rPr u="sng"/>
              <a:t>Description	</a:t>
            </a:r>
            <a:br/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MXST?	MAXX Hardware Status?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PMST?	Port Memory Status?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BMST?	Banked Memory Status?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AH&gt;XD	Hex Address/Data to Decimal Address/Data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XD&gt;AH	Decimal Address/Data to Hex Address/Data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AHPEEK	Instruction Memory Read using Hex Address/Data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AHPOKE	Instruction Memory Write using Hex Address/Data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XDPEEK	Instruction Memory Read using Decimal Address/Data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XDPOKE	Instruction Memory Write using Decimal Address/Data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CPYBNK	CopyBank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IL&gt;ROM	Load ROM page via HP-IL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ROM&gt;IL	Store ROM page via HP-IL</a:t>
            </a:r>
          </a:p>
        </p:txBody>
      </p:sp>
      <p:pic>
        <p:nvPicPr>
          <p:cNvPr id="22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5493" y="2546376"/>
            <a:ext cx="8257117" cy="8052877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Systemyde"/>
          <p:cNvSpPr txBox="1"/>
          <p:nvPr/>
        </p:nvSpPr>
        <p:spPr>
          <a:xfrm>
            <a:off x="13425492" y="10599252"/>
            <a:ext cx="8257118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457200">
              <a:spcBef>
                <a:spcPts val="1600"/>
              </a:spcBef>
              <a:defRPr sz="8000">
                <a:solidFill>
                  <a:srgbClr val="000000"/>
                </a:solidFill>
                <a:latin typeface="Times Roman"/>
                <a:ea typeface="Times Roman"/>
                <a:cs typeface="Times Roman"/>
                <a:sym typeface="Times Roman"/>
              </a:defRPr>
            </a:lvl1pPr>
          </a:lstStyle>
          <a:p>
            <a:r>
              <a:t>Systemyde</a:t>
            </a:r>
          </a:p>
        </p:txBody>
      </p:sp>
      <p:sp>
        <p:nvSpPr>
          <p:cNvPr id="229" name="Slide Number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11</a:t>
            </a:fld>
            <a:endParaRPr/>
          </a:p>
        </p:txBody>
      </p:sp>
      <p:pic>
        <p:nvPicPr>
          <p:cNvPr id="23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Questions 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Questions ?</a:t>
            </a:r>
          </a:p>
        </p:txBody>
      </p:sp>
      <p:pic>
        <p:nvPicPr>
          <p:cNvPr id="233" name="question_smiley_no_bg.png" descr="question_smiley_no_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0" y="2569246"/>
            <a:ext cx="8577508" cy="8577508"/>
          </a:xfrm>
          <a:prstGeom prst="rect">
            <a:avLst/>
          </a:prstGeom>
          <a:ln w="12700">
            <a:miter lim="400000"/>
          </a:ln>
        </p:spPr>
      </p:pic>
      <p:sp>
        <p:nvSpPr>
          <p:cNvPr id="23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20860" y="13322300"/>
            <a:ext cx="368504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anchor="t"/>
          <a:lstStyle/>
          <a:p>
            <a:fld id="{86CB4B4D-7CA3-9044-876B-883B54F8677D}" type="slidenum">
              <a:t>12</a:t>
            </a:fld>
            <a:endParaRPr/>
          </a:p>
        </p:txBody>
      </p:sp>
      <p:pic>
        <p:nvPicPr>
          <p:cNvPr id="23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How Much and When ?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How Much and When ?</a:t>
            </a:r>
          </a:p>
        </p:txBody>
      </p:sp>
      <p:sp>
        <p:nvSpPr>
          <p:cNvPr id="238" name="The expected selling price is:…"/>
          <p:cNvSpPr txBox="1">
            <a:spLocks noGrp="1"/>
          </p:cNvSpPr>
          <p:nvPr>
            <p:ph type="body" idx="1"/>
          </p:nvPr>
        </p:nvSpPr>
        <p:spPr>
          <a:xfrm>
            <a:off x="1930400" y="3943350"/>
            <a:ext cx="20510500" cy="8064500"/>
          </a:xfrm>
          <a:prstGeom prst="rect">
            <a:avLst/>
          </a:prstGeom>
        </p:spPr>
        <p:txBody>
          <a:bodyPr/>
          <a:lstStyle/>
          <a:p>
            <a:pPr marL="531622" indent="-531622" defTabSz="751205">
              <a:spcBef>
                <a:spcPts val="4000"/>
              </a:spcBef>
              <a:buBlip>
                <a:blip r:embed="rId2"/>
              </a:buBlip>
              <a:defRPr sz="4550"/>
            </a:pPr>
            <a:r>
              <a:t>The expected selling price is:</a:t>
            </a:r>
          </a:p>
          <a:p>
            <a:pPr marL="1063244" lvl="1" indent="-531622" defTabSz="751205">
              <a:spcBef>
                <a:spcPts val="4000"/>
              </a:spcBef>
              <a:buBlip>
                <a:blip r:embed="rId2"/>
              </a:buBlip>
              <a:tabLst>
                <a:tab pos="3276600" algn="l"/>
              </a:tabLst>
              <a:defRPr sz="4550"/>
            </a:pPr>
            <a:r>
              <a:t>TDB + shipping → with a donor module from the customer</a:t>
            </a:r>
          </a:p>
          <a:p>
            <a:pPr marL="1063244" lvl="1" indent="-531622" defTabSz="751205">
              <a:spcBef>
                <a:spcPts val="4000"/>
              </a:spcBef>
              <a:buBlip>
                <a:blip r:embed="rId2"/>
              </a:buBlip>
              <a:tabLst>
                <a:tab pos="3276600" algn="l"/>
              </a:tabLst>
              <a:defRPr sz="4550"/>
            </a:pPr>
            <a:r>
              <a:t>TDB + shipping → without a donor module</a:t>
            </a:r>
          </a:p>
          <a:p>
            <a:pPr marL="531622" indent="-531622" defTabSz="751205">
              <a:spcBef>
                <a:spcPts val="4000"/>
              </a:spcBef>
              <a:buBlip>
                <a:blip r:embed="rId2"/>
              </a:buBlip>
              <a:defRPr sz="4550"/>
            </a:pPr>
            <a:r>
              <a:t>The expected production date is:</a:t>
            </a:r>
          </a:p>
          <a:p>
            <a:pPr marL="1063244" lvl="1" indent="-531622" defTabSz="751205">
              <a:spcBef>
                <a:spcPts val="4000"/>
              </a:spcBef>
              <a:buBlip>
                <a:blip r:embed="rId2"/>
              </a:buBlip>
              <a:defRPr sz="4550"/>
            </a:pPr>
            <a:r>
              <a:t>A first batch is planned before April 2023</a:t>
            </a:r>
          </a:p>
          <a:p>
            <a:pPr marL="1063244" lvl="1" indent="-531622" defTabSz="751205">
              <a:spcBef>
                <a:spcPts val="4000"/>
              </a:spcBef>
              <a:buBlip>
                <a:blip r:embed="rId2"/>
              </a:buBlip>
              <a:defRPr sz="4550"/>
            </a:pPr>
            <a:r>
              <a:t>Future batches will depend of parts availability</a:t>
            </a:r>
          </a:p>
          <a:p>
            <a:pPr marL="531622" indent="-531622" defTabSz="751205">
              <a:spcBef>
                <a:spcPts val="4000"/>
              </a:spcBef>
              <a:buBlip>
                <a:blip r:embed="rId2"/>
              </a:buBlip>
              <a:defRPr sz="4550"/>
            </a:pPr>
            <a:r>
              <a:t>Website → https://www.systemyde.com/hp41/</a:t>
            </a:r>
          </a:p>
        </p:txBody>
      </p:sp>
      <p:sp>
        <p:nvSpPr>
          <p:cNvPr id="239" name="Slide Number"/>
          <p:cNvSpPr txBox="1">
            <a:spLocks noGrp="1"/>
          </p:cNvSpPr>
          <p:nvPr>
            <p:ph type="sldNum" sz="quarter" idx="4294967295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13</a:t>
            </a:fld>
            <a:endParaRPr/>
          </a:p>
        </p:txBody>
      </p:sp>
      <p:pic>
        <p:nvPicPr>
          <p:cNvPr id="24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THANK YOU!"/>
          <p:cNvSpPr txBox="1">
            <a:spLocks noGrp="1"/>
          </p:cNvSpPr>
          <p:nvPr>
            <p:ph type="title"/>
          </p:nvPr>
        </p:nvSpPr>
        <p:spPr>
          <a:xfrm>
            <a:off x="1930400" y="7378700"/>
            <a:ext cx="20510500" cy="3695700"/>
          </a:xfrm>
          <a:prstGeom prst="rect">
            <a:avLst/>
          </a:prstGeom>
        </p:spPr>
        <p:txBody>
          <a:bodyPr anchor="b"/>
          <a:lstStyle>
            <a:lvl1pPr algn="ctr"/>
          </a:lstStyle>
          <a:p>
            <a:r>
              <a:t>THANK YOU!</a:t>
            </a:r>
          </a:p>
        </p:txBody>
      </p:sp>
      <p:pic>
        <p:nvPicPr>
          <p:cNvPr id="243" name="Image" descr="Image"/>
          <p:cNvPicPr>
            <a:picLocks noChangeAspect="1"/>
          </p:cNvPicPr>
          <p:nvPr/>
        </p:nvPicPr>
        <p:blipFill>
          <a:blip r:embed="rId2"/>
          <a:srcRect l="16" r="16"/>
          <a:stretch>
            <a:fillRect/>
          </a:stretch>
        </p:blipFill>
        <p:spPr>
          <a:xfrm>
            <a:off x="1930400" y="1961109"/>
            <a:ext cx="20510500" cy="6375879"/>
          </a:xfrm>
          <a:prstGeom prst="rect">
            <a:avLst/>
          </a:prstGeom>
          <a:ln w="12700">
            <a:miter lim="400000"/>
          </a:ln>
        </p:spPr>
      </p:pic>
      <p:pic>
        <p:nvPicPr>
          <p:cNvPr id="24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75427" y="12268200"/>
            <a:ext cx="3429001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Bring 41CL technologies to all 41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Bring 41CL technologies to all 41s</a:t>
            </a:r>
          </a:p>
        </p:txBody>
      </p:sp>
      <p:sp>
        <p:nvSpPr>
          <p:cNvPr id="173" name="Feature Target…"/>
          <p:cNvSpPr txBox="1">
            <a:spLocks noGrp="1"/>
          </p:cNvSpPr>
          <p:nvPr>
            <p:ph type="body" idx="1"/>
          </p:nvPr>
        </p:nvSpPr>
        <p:spPr>
          <a:xfrm>
            <a:off x="1930400" y="3943350"/>
            <a:ext cx="20510500" cy="8064500"/>
          </a:xfrm>
          <a:prstGeom prst="rect">
            <a:avLst/>
          </a:prstGeom>
        </p:spPr>
        <p:txBody>
          <a:bodyPr/>
          <a:lstStyle/>
          <a:p>
            <a:pPr marL="0" indent="0" defTabSz="718184">
              <a:spcBef>
                <a:spcPts val="2000"/>
              </a:spcBef>
              <a:buSzTx/>
              <a:buNone/>
              <a:tabLst>
                <a:tab pos="17716500" algn="r"/>
              </a:tabLst>
              <a:defRPr sz="4350" b="1"/>
            </a:pPr>
            <a:r>
              <a:t>Feature	Target</a:t>
            </a:r>
          </a:p>
          <a:p>
            <a:pPr marL="508254" indent="-508254" defTabSz="718184">
              <a:spcBef>
                <a:spcPts val="2000"/>
              </a:spcBef>
              <a:buBlip>
                <a:blip r:embed="rId2"/>
              </a:buBlip>
              <a:tabLst>
                <a:tab pos="17716500" algn="r"/>
              </a:tabLst>
              <a:defRPr sz="4350"/>
            </a:pPr>
            <a:r>
              <a:t>Add the MAXX ROM. 	CX : CV : C</a:t>
            </a:r>
          </a:p>
          <a:p>
            <a:pPr marL="508254" indent="-508254" defTabSz="718184">
              <a:spcBef>
                <a:spcPts val="2000"/>
              </a:spcBef>
              <a:buBlip>
                <a:blip r:embed="rId2"/>
              </a:buBlip>
              <a:tabLst>
                <a:tab pos="17716500" algn="r"/>
              </a:tabLst>
              <a:defRPr sz="4350"/>
            </a:pPr>
            <a:r>
              <a:t>If missing, add up to four memory modules. 	C</a:t>
            </a:r>
          </a:p>
          <a:p>
            <a:pPr marL="508254" indent="-508254" defTabSz="718184">
              <a:spcBef>
                <a:spcPts val="2000"/>
              </a:spcBef>
              <a:buBlip>
                <a:blip r:embed="rId2"/>
              </a:buBlip>
              <a:tabLst>
                <a:tab pos="17716500" algn="r"/>
              </a:tabLst>
              <a:defRPr sz="4350"/>
            </a:pPr>
            <a:r>
              <a:t>If missing, add a Time module.	CV : C</a:t>
            </a:r>
          </a:p>
          <a:p>
            <a:pPr marL="508254" indent="-508254" defTabSz="718184">
              <a:spcBef>
                <a:spcPts val="2000"/>
              </a:spcBef>
              <a:buBlip>
                <a:blip r:embed="rId2"/>
              </a:buBlip>
              <a:tabLst>
                <a:tab pos="17716500" algn="r"/>
              </a:tabLst>
              <a:defRPr sz="4350"/>
            </a:pPr>
            <a:r>
              <a:t>If missing, add a X-Functions/Memory module.	CV : C</a:t>
            </a:r>
          </a:p>
          <a:p>
            <a:pPr marL="508254" indent="-508254" defTabSz="718184">
              <a:spcBef>
                <a:spcPts val="2000"/>
              </a:spcBef>
              <a:buBlip>
                <a:blip r:embed="rId2"/>
              </a:buBlip>
              <a:tabLst>
                <a:tab pos="17716500" algn="r"/>
              </a:tabLst>
              <a:defRPr sz="4350"/>
            </a:pPr>
            <a:r>
              <a:t>If missing, add up to two X-Memory modules.	CX : CV : C</a:t>
            </a:r>
          </a:p>
          <a:p>
            <a:pPr marL="508254" indent="-508254" defTabSz="718184">
              <a:spcBef>
                <a:spcPts val="2000"/>
              </a:spcBef>
              <a:buBlip>
                <a:blip r:embed="rId2"/>
              </a:buBlip>
              <a:tabLst>
                <a:tab pos="17716500" algn="r"/>
              </a:tabLst>
              <a:defRPr sz="4350"/>
            </a:pPr>
            <a:r>
              <a:t>Add three blocks of 1024 Expanded registers memory.	CX : CV : C</a:t>
            </a:r>
          </a:p>
          <a:p>
            <a:pPr marL="508254" indent="-508254" defTabSz="718184">
              <a:spcBef>
                <a:spcPts val="2000"/>
              </a:spcBef>
              <a:buBlip>
                <a:blip r:embed="rId2"/>
              </a:buBlip>
              <a:tabLst>
                <a:tab pos="17716500" algn="r"/>
              </a:tabLst>
              <a:defRPr sz="4350"/>
            </a:pPr>
            <a:r>
              <a:t>Add up to eight 4K pages of 10 bits RAM (QROM).	CX : CV : C</a:t>
            </a:r>
          </a:p>
          <a:p>
            <a:pPr marL="508254" indent="-508254" defTabSz="718184">
              <a:spcBef>
                <a:spcPts val="2000"/>
              </a:spcBef>
              <a:buBlip>
                <a:blip r:embed="rId2"/>
              </a:buBlip>
              <a:tabLst>
                <a:tab pos="17716500" algn="r"/>
              </a:tabLst>
              <a:defRPr sz="4350"/>
            </a:pPr>
            <a:r>
              <a:t>Add up to four 4K pages of banked 10 bits RAM. (banked QROM)	CX : CV : C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83205" y="13350900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2</a:t>
            </a:fld>
            <a:endParaRPr/>
          </a:p>
        </p:txBody>
      </p:sp>
      <p:pic>
        <p:nvPicPr>
          <p:cNvPr id="17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HP-41 MAXX…"/>
          <p:cNvSpPr txBox="1">
            <a:spLocks noGrp="1"/>
          </p:cNvSpPr>
          <p:nvPr>
            <p:ph type="title"/>
          </p:nvPr>
        </p:nvSpPr>
        <p:spPr>
          <a:xfrm>
            <a:off x="766052" y="381000"/>
            <a:ext cx="23109948" cy="4449797"/>
          </a:xfrm>
          <a:prstGeom prst="rect">
            <a:avLst/>
          </a:prstGeom>
        </p:spPr>
        <p:txBody>
          <a:bodyPr anchor="t"/>
          <a:lstStyle/>
          <a:p>
            <a:r>
              <a:t>HP-41 MAXX</a:t>
            </a:r>
          </a:p>
          <a:p>
            <a:r>
              <a:t>ROM Images</a:t>
            </a:r>
          </a:p>
        </p:txBody>
      </p:sp>
      <p:pic>
        <p:nvPicPr>
          <p:cNvPr id="17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6883" y="3223506"/>
            <a:ext cx="15057002" cy="9781556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83205" y="13350900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3</a:t>
            </a:fld>
            <a:endParaRPr/>
          </a:p>
        </p:txBody>
      </p:sp>
      <p:pic>
        <p:nvPicPr>
          <p:cNvPr id="18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6614" y="682569"/>
            <a:ext cx="13157271" cy="12388962"/>
          </a:xfrm>
          <a:prstGeom prst="rect">
            <a:avLst/>
          </a:prstGeom>
          <a:ln w="12700">
            <a:miter lim="400000"/>
          </a:ln>
        </p:spPr>
      </p:pic>
      <p:sp>
        <p:nvSpPr>
          <p:cNvPr id="183" name="HP-41 MAXX  RAM Registers"/>
          <p:cNvSpPr txBox="1">
            <a:spLocks noGrp="1"/>
          </p:cNvSpPr>
          <p:nvPr>
            <p:ph type="title"/>
          </p:nvPr>
        </p:nvSpPr>
        <p:spPr>
          <a:xfrm>
            <a:off x="763489" y="381000"/>
            <a:ext cx="11428511" cy="4442543"/>
          </a:xfrm>
          <a:prstGeom prst="rect">
            <a:avLst/>
          </a:prstGeom>
        </p:spPr>
        <p:txBody>
          <a:bodyPr anchor="t"/>
          <a:lstStyle/>
          <a:p>
            <a:r>
              <a:t>HP-41 MAXX </a:t>
            </a:r>
            <a:br/>
            <a:r>
              <a:t>RAM Registers</a:t>
            </a:r>
          </a:p>
        </p:txBody>
      </p:sp>
      <p:sp>
        <p:nvSpPr>
          <p:cNvPr id="184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83205" y="13350900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4</a:t>
            </a:fld>
            <a:endParaRPr/>
          </a:p>
        </p:txBody>
      </p:sp>
      <p:pic>
        <p:nvPicPr>
          <p:cNvPr id="18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HP-41 MAXX…"/>
          <p:cNvSpPr txBox="1">
            <a:spLocks noGrp="1"/>
          </p:cNvSpPr>
          <p:nvPr>
            <p:ph type="title"/>
          </p:nvPr>
        </p:nvSpPr>
        <p:spPr>
          <a:xfrm>
            <a:off x="758094" y="381000"/>
            <a:ext cx="11433906" cy="12037933"/>
          </a:xfrm>
          <a:prstGeom prst="rect">
            <a:avLst/>
          </a:prstGeom>
        </p:spPr>
        <p:txBody>
          <a:bodyPr anchor="t"/>
          <a:lstStyle/>
          <a:p>
            <a:r>
              <a:t>HP-41 MAXX</a:t>
            </a:r>
          </a:p>
          <a:p>
            <a:r>
              <a:t>Expanded Memory</a:t>
            </a:r>
          </a:p>
        </p:txBody>
      </p:sp>
      <p:pic>
        <p:nvPicPr>
          <p:cNvPr id="18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6023" y="684875"/>
            <a:ext cx="10437862" cy="12688225"/>
          </a:xfrm>
          <a:prstGeom prst="rect">
            <a:avLst/>
          </a:prstGeom>
          <a:ln w="12700">
            <a:miter lim="400000"/>
          </a:ln>
        </p:spPr>
      </p:pic>
      <p:sp>
        <p:nvSpPr>
          <p:cNvPr id="18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83205" y="13350900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5</a:t>
            </a:fld>
            <a:endParaRPr/>
          </a:p>
        </p:txBody>
      </p:sp>
      <p:pic>
        <p:nvPicPr>
          <p:cNvPr id="19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HP-41 MAXX  Expanded Memory…"/>
          <p:cNvSpPr txBox="1">
            <a:spLocks noGrp="1"/>
          </p:cNvSpPr>
          <p:nvPr>
            <p:ph type="title"/>
          </p:nvPr>
        </p:nvSpPr>
        <p:spPr>
          <a:xfrm>
            <a:off x="759987" y="381000"/>
            <a:ext cx="23116013" cy="4441613"/>
          </a:xfrm>
          <a:prstGeom prst="rect">
            <a:avLst/>
          </a:prstGeom>
        </p:spPr>
        <p:txBody>
          <a:bodyPr anchor="t"/>
          <a:lstStyle/>
          <a:p>
            <a:r>
              <a:t>HP-41 MAXX </a:t>
            </a:r>
            <a:br/>
            <a:r>
              <a:t>Expanded Memory </a:t>
            </a:r>
          </a:p>
          <a:p>
            <a:r>
              <a:t>Backup &amp; Restore</a:t>
            </a:r>
          </a:p>
        </p:txBody>
      </p:sp>
      <p:pic>
        <p:nvPicPr>
          <p:cNvPr id="193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21010" y="634591"/>
            <a:ext cx="10092875" cy="12370471"/>
          </a:xfrm>
          <a:prstGeom prst="rect">
            <a:avLst/>
          </a:prstGeom>
          <a:ln w="12700">
            <a:miter lim="400000"/>
          </a:ln>
        </p:spPr>
      </p:pic>
      <p:sp>
        <p:nvSpPr>
          <p:cNvPr id="194" name="Function        Description…"/>
          <p:cNvSpPr txBox="1"/>
          <p:nvPr/>
        </p:nvSpPr>
        <p:spPr>
          <a:xfrm>
            <a:off x="759987" y="5076335"/>
            <a:ext cx="9956560" cy="82967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lvl="6"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rPr u="sng"/>
              <a:t>Function       </a:t>
            </a:r>
            <a:r>
              <a:t>	</a:t>
            </a:r>
            <a:r>
              <a:rPr u="sng"/>
              <a:t>Description	</a:t>
            </a:r>
            <a:br/>
            <a:endParaRPr/>
          </a:p>
          <a:p>
            <a:pPr lvl="6"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lvl="6"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ST&gt;YM	Move Status Block to Expanded Memory</a:t>
            </a:r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ST&lt;&gt;YM	Exchange Status Block with Expanded Memory</a:t>
            </a:r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YM&gt;ST	Move Expanded Memory to Status Block</a:t>
            </a:r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MM&gt;YM	Move Main Memory to Expanded Memory</a:t>
            </a:r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MM&lt;&gt;YM	Exchange Main Memory with Expanded Memory</a:t>
            </a:r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YM&gt;MM	Move Expanded Memory to Main Memory</a:t>
            </a:r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XM&gt;YM	Move Extended Memory to Expanded Memory</a:t>
            </a:r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XM&lt;&gt;YM	Exchange Extended Memory with Expanded Memory</a:t>
            </a:r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YM&gt;XM	Move Expanded Memory to Extended Memory</a:t>
            </a:r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YM&lt;&gt;YM	Exchange Expanded Memory Blocks</a:t>
            </a:r>
          </a:p>
          <a:p>
            <a:pPr algn="l">
              <a:lnSpc>
                <a:spcPct val="90000"/>
              </a:lnSpc>
              <a:tabLst>
                <a:tab pos="2108200" algn="l"/>
                <a:tab pos="98425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YMCLR	Clear Expanded Memory</a:t>
            </a:r>
          </a:p>
        </p:txBody>
      </p:sp>
      <p:sp>
        <p:nvSpPr>
          <p:cNvPr id="19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83205" y="13350900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6</a:t>
            </a:fld>
            <a:endParaRPr/>
          </a:p>
        </p:txBody>
      </p:sp>
      <p:pic>
        <p:nvPicPr>
          <p:cNvPr id="19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8313" y="640245"/>
            <a:ext cx="4313622" cy="12509501"/>
          </a:xfrm>
          <a:prstGeom prst="rect">
            <a:avLst/>
          </a:prstGeom>
          <a:ln w="12700">
            <a:miter lim="400000"/>
          </a:ln>
        </p:spPr>
      </p:pic>
      <p:sp>
        <p:nvSpPr>
          <p:cNvPr id="199" name="HP-41 MAXX…"/>
          <p:cNvSpPr txBox="1">
            <a:spLocks noGrp="1"/>
          </p:cNvSpPr>
          <p:nvPr>
            <p:ph type="title"/>
          </p:nvPr>
        </p:nvSpPr>
        <p:spPr>
          <a:xfrm>
            <a:off x="756595" y="381000"/>
            <a:ext cx="23119405" cy="4439835"/>
          </a:xfrm>
          <a:prstGeom prst="rect">
            <a:avLst/>
          </a:prstGeom>
        </p:spPr>
        <p:txBody>
          <a:bodyPr anchor="t"/>
          <a:lstStyle/>
          <a:p>
            <a:r>
              <a:t>HP-41 MAXX</a:t>
            </a:r>
          </a:p>
          <a:p>
            <a:r>
              <a:t>Expanded Memory</a:t>
            </a:r>
          </a:p>
          <a:p>
            <a:r>
              <a:t>Data Registers</a:t>
            </a:r>
          </a:p>
        </p:txBody>
      </p:sp>
      <p:sp>
        <p:nvSpPr>
          <p:cNvPr id="200" name="Function        Description…"/>
          <p:cNvSpPr txBox="1"/>
          <p:nvPr/>
        </p:nvSpPr>
        <p:spPr>
          <a:xfrm>
            <a:off x="9984592" y="5077264"/>
            <a:ext cx="9291497" cy="82831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rPr u="sng"/>
              <a:t>Function       </a:t>
            </a:r>
            <a:r>
              <a:t>	</a:t>
            </a:r>
            <a:r>
              <a:rPr u="sng"/>
              <a:t>Description	</a:t>
            </a:r>
            <a:br/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YRGMOV	Move Expanded Register Block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YRGSWP	Exchange Expanded Register Blocks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CLYRG	Clear Expanded Register Block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CLYRGX	Clear Expanded Register Block by X-register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A&lt;&gt;YRG	Exchange Alpha with Expanded Register Block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ST&lt;&gt;YRG	Exchange Stack with Expanded Register Block</a:t>
            </a:r>
          </a:p>
        </p:txBody>
      </p:sp>
      <p:sp>
        <p:nvSpPr>
          <p:cNvPr id="201" name="Function        Description…"/>
          <p:cNvSpPr txBox="1"/>
          <p:nvPr/>
        </p:nvSpPr>
        <p:spPr>
          <a:xfrm>
            <a:off x="756595" y="5077264"/>
            <a:ext cx="9291498" cy="828313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rPr u="sng"/>
              <a:t>Function       </a:t>
            </a:r>
            <a:r>
              <a:t>	</a:t>
            </a:r>
            <a:r>
              <a:rPr u="sng"/>
              <a:t>Description	</a:t>
            </a:r>
            <a:br/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YARC	Expanded Register Alpha Recall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YAST	Expanded Register Alpha Store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YDSE	Expanded Register Decrement, Skip If Equal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YISG	Expanded Register Increment, Skip If Greater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YRCL	Expanded Register Recall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YRC+	Expanded Register Recall and Add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YRC-	Expanded Register Recall and Subtract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YRC*	Expanded Register Recall and Multiply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YRC/	Expanded Register Recall and Divide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YSTO	Expanded Register Store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YST+	Expanded Register Store with Add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YST-	Expanded Register Store with Subtract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YST*	Expanded Register Store with Multiply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YST/	Expanded Register Store with Divide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YVEW	Expanded Register View</a:t>
            </a:r>
          </a:p>
          <a:p>
            <a:pPr algn="l">
              <a:lnSpc>
                <a:spcPct val="90000"/>
              </a:lnSpc>
              <a:tabLst>
                <a:tab pos="2108200" algn="l"/>
                <a:tab pos="9093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YX&lt;&gt;	Expanded Register Exchange with X-register</a:t>
            </a:r>
          </a:p>
        </p:txBody>
      </p:sp>
      <p:sp>
        <p:nvSpPr>
          <p:cNvPr id="202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83205" y="13350900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7</a:t>
            </a:fld>
            <a:endParaRPr/>
          </a:p>
        </p:txBody>
      </p:sp>
      <p:pic>
        <p:nvPicPr>
          <p:cNvPr id="203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  <p:pic>
        <p:nvPicPr>
          <p:cNvPr id="204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8092" y="8629695"/>
            <a:ext cx="6928544" cy="45200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7890" y="749038"/>
            <a:ext cx="10345995" cy="12256024"/>
          </a:xfrm>
          <a:prstGeom prst="rect">
            <a:avLst/>
          </a:prstGeom>
          <a:ln w="12700">
            <a:miter lim="400000"/>
          </a:ln>
        </p:spPr>
      </p:pic>
      <p:sp>
        <p:nvSpPr>
          <p:cNvPr id="207" name="HP-41 MAXX…"/>
          <p:cNvSpPr txBox="1">
            <a:spLocks noGrp="1"/>
          </p:cNvSpPr>
          <p:nvPr>
            <p:ph type="title"/>
          </p:nvPr>
        </p:nvSpPr>
        <p:spPr>
          <a:xfrm>
            <a:off x="766052" y="381000"/>
            <a:ext cx="11425948" cy="4443972"/>
          </a:xfrm>
          <a:prstGeom prst="rect">
            <a:avLst/>
          </a:prstGeom>
        </p:spPr>
        <p:txBody>
          <a:bodyPr anchor="t"/>
          <a:lstStyle/>
          <a:p>
            <a:r>
              <a:t>HP-41 MAXX</a:t>
            </a:r>
          </a:p>
          <a:p>
            <a:r>
              <a:t>Port Memory</a:t>
            </a:r>
          </a:p>
        </p:txBody>
      </p:sp>
      <p:sp>
        <p:nvSpPr>
          <p:cNvPr id="208" name="Function        Description…"/>
          <p:cNvSpPr txBox="1"/>
          <p:nvPr/>
        </p:nvSpPr>
        <p:spPr>
          <a:xfrm>
            <a:off x="759987" y="5082762"/>
            <a:ext cx="8385903" cy="80542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90000"/>
              </a:lnSpc>
              <a:tabLst>
                <a:tab pos="2108200" algn="l"/>
                <a:tab pos="8204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rPr u="sng"/>
              <a:t>Function       </a:t>
            </a:r>
            <a:r>
              <a:t>	</a:t>
            </a:r>
            <a:r>
              <a:rPr u="sng"/>
              <a:t>Description	</a:t>
            </a:r>
            <a:br/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04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PMINI	Port Memory Initialize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04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PMCLR	Port Memory Clear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04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04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PMDIS	Port Memory Read Disable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04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PMEN	Port Memory Read Enable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04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04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PMWE	Port Memory Write Enable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042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PMWP	Port Memory Write Protect</a:t>
            </a:r>
          </a:p>
        </p:txBody>
      </p:sp>
      <p:sp>
        <p:nvSpPr>
          <p:cNvPr id="209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83205" y="13350900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8</a:t>
            </a:fld>
            <a:endParaRPr/>
          </a:p>
        </p:txBody>
      </p:sp>
      <p:pic>
        <p:nvPicPr>
          <p:cNvPr id="210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3766" y="749038"/>
            <a:ext cx="14795501" cy="12222371"/>
          </a:xfrm>
          <a:prstGeom prst="rect">
            <a:avLst/>
          </a:prstGeom>
          <a:ln w="12700">
            <a:miter lim="400000"/>
          </a:ln>
        </p:spPr>
      </p:pic>
      <p:sp>
        <p:nvSpPr>
          <p:cNvPr id="213" name="HP-41 MAXX…"/>
          <p:cNvSpPr txBox="1">
            <a:spLocks noGrp="1"/>
          </p:cNvSpPr>
          <p:nvPr>
            <p:ph type="title"/>
          </p:nvPr>
        </p:nvSpPr>
        <p:spPr>
          <a:xfrm>
            <a:off x="766052" y="381000"/>
            <a:ext cx="13905879" cy="4440092"/>
          </a:xfrm>
          <a:prstGeom prst="rect">
            <a:avLst/>
          </a:prstGeom>
        </p:spPr>
        <p:txBody>
          <a:bodyPr anchor="t"/>
          <a:lstStyle/>
          <a:p>
            <a:r>
              <a:t>HP-41 MAXX</a:t>
            </a:r>
          </a:p>
          <a:p>
            <a:r>
              <a:t>Banked Memory</a:t>
            </a:r>
          </a:p>
        </p:txBody>
      </p:sp>
      <p:sp>
        <p:nvSpPr>
          <p:cNvPr id="214" name="Function        Description…"/>
          <p:cNvSpPr txBox="1"/>
          <p:nvPr/>
        </p:nvSpPr>
        <p:spPr>
          <a:xfrm>
            <a:off x="759987" y="5084168"/>
            <a:ext cx="9361948" cy="80528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/>
          <a:lstStyle/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rPr u="sng"/>
              <a:t>Function       </a:t>
            </a:r>
            <a:r>
              <a:t>	</a:t>
            </a:r>
            <a:r>
              <a:rPr u="sng"/>
              <a:t>Description	</a:t>
            </a:r>
            <a:br/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BMINI	Banked Memory Initialize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BMCLR	Banked Memory Clear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BMABX	Banked Memory Set Address/Bank by X-register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BMDIS	Banked Memory Read Disable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BMEN	Banked Memory Read Enable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endParaRPr/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BMWE	Banked Memory Write Enable</a:t>
            </a:r>
          </a:p>
          <a:p>
            <a:pPr algn="l">
              <a:lnSpc>
                <a:spcPct val="90000"/>
              </a:lnSpc>
              <a:tabLst>
                <a:tab pos="2108200" algn="l"/>
                <a:tab pos="8280400" algn="r"/>
              </a:tabLst>
              <a:defRPr sz="2600">
                <a:latin typeface="+mn-lt"/>
                <a:ea typeface="+mn-ea"/>
                <a:cs typeface="+mn-cs"/>
                <a:sym typeface="Helvetica Neue Light"/>
              </a:defRPr>
            </a:pPr>
            <a:r>
              <a:t>BMWP	Banked Memory Write Protect</a:t>
            </a:r>
          </a:p>
        </p:txBody>
      </p:sp>
      <p:sp>
        <p:nvSpPr>
          <p:cNvPr id="215" name="Slide Number"/>
          <p:cNvSpPr txBox="1">
            <a:spLocks noGrp="1"/>
          </p:cNvSpPr>
          <p:nvPr>
            <p:ph type="sldNum" sz="quarter" idx="4294967295"/>
          </p:nvPr>
        </p:nvSpPr>
        <p:spPr>
          <a:xfrm>
            <a:off x="12083205" y="13350900"/>
            <a:ext cx="241403" cy="3746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9</a:t>
            </a:fld>
            <a:endParaRPr/>
          </a:p>
        </p:txBody>
      </p:sp>
      <p:pic>
        <p:nvPicPr>
          <p:cNvPr id="21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12268200"/>
            <a:ext cx="3429000" cy="11273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Blueprint">
  <a:themeElements>
    <a:clrScheme name="Blueprint">
      <a:dk1>
        <a:srgbClr val="AB7655"/>
      </a:dk1>
      <a:lt1>
        <a:srgbClr val="558AAB"/>
      </a:lt1>
      <a:dk2>
        <a:srgbClr val="53585F"/>
      </a:dk2>
      <a:lt2>
        <a:srgbClr val="DCDEE0"/>
      </a:lt2>
      <a:accent1>
        <a:srgbClr val="577198"/>
      </a:accent1>
      <a:accent2>
        <a:srgbClr val="59824B"/>
      </a:accent2>
      <a:accent3>
        <a:srgbClr val="B98F20"/>
      </a:accent3>
      <a:accent4>
        <a:srgbClr val="BF6322"/>
      </a:accent4>
      <a:accent5>
        <a:srgbClr val="902422"/>
      </a:accent5>
      <a:accent6>
        <a:srgbClr val="574170"/>
      </a:accent6>
      <a:hlink>
        <a:srgbClr val="0000FF"/>
      </a:hlink>
      <a:folHlink>
        <a:srgbClr val="FF00FF"/>
      </a:folHlink>
    </a:clrScheme>
    <a:fontScheme name="Blueprint">
      <a:majorFont>
        <a:latin typeface="Helvetica Neue Bold Condensed"/>
        <a:ea typeface="Helvetica Neue Bold Condensed"/>
        <a:cs typeface="Helvetica Neue Bold Condensed"/>
      </a:majorFont>
      <a:minorFont>
        <a:latin typeface="Helvetica Neue Light"/>
        <a:ea typeface="Helvetica Neue Light"/>
        <a:cs typeface="Helvetica Neue Light"/>
      </a:minorFont>
    </a:fontScheme>
    <a:fmtScheme name="Bluepr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DEDEDE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58AAB"/>
            </a:solidFill>
            <a:effectLst/>
            <a:uFillTx/>
            <a:latin typeface="+mj-lt"/>
            <a:ea typeface="+mj-ea"/>
            <a:cs typeface="+mj-cs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ueprint">
  <a:themeElements>
    <a:clrScheme name="Bluepri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577198"/>
      </a:accent1>
      <a:accent2>
        <a:srgbClr val="59824B"/>
      </a:accent2>
      <a:accent3>
        <a:srgbClr val="B98F20"/>
      </a:accent3>
      <a:accent4>
        <a:srgbClr val="BF6322"/>
      </a:accent4>
      <a:accent5>
        <a:srgbClr val="902422"/>
      </a:accent5>
      <a:accent6>
        <a:srgbClr val="574170"/>
      </a:accent6>
      <a:hlink>
        <a:srgbClr val="0000FF"/>
      </a:hlink>
      <a:folHlink>
        <a:srgbClr val="FF00FF"/>
      </a:folHlink>
    </a:clrScheme>
    <a:fontScheme name="Blueprint">
      <a:majorFont>
        <a:latin typeface="Helvetica Neue Bold Condensed"/>
        <a:ea typeface="Helvetica Neue Bold Condensed"/>
        <a:cs typeface="Helvetica Neue Bold Condensed"/>
      </a:majorFont>
      <a:minorFont>
        <a:latin typeface="Helvetica Neue Light"/>
        <a:ea typeface="Helvetica Neue Light"/>
        <a:cs typeface="Helvetica Neue Light"/>
      </a:minorFont>
    </a:fontScheme>
    <a:fmtScheme name="Bluepri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DEDEDE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58AAB"/>
            </a:solidFill>
            <a:effectLst/>
            <a:uFillTx/>
            <a:latin typeface="+mj-lt"/>
            <a:ea typeface="+mj-ea"/>
            <a:cs typeface="+mj-cs"/>
            <a:sym typeface="Helvetica Neue Bold Condense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754</Words>
  <Application>Microsoft Macintosh PowerPoint</Application>
  <PresentationFormat>Custom</PresentationFormat>
  <Paragraphs>133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Helvetica</vt:lpstr>
      <vt:lpstr>Helvetica Neue</vt:lpstr>
      <vt:lpstr>Helvetica Neue Bold Condensed</vt:lpstr>
      <vt:lpstr>Helvetica Neue Light</vt:lpstr>
      <vt:lpstr>Times Roman</vt:lpstr>
      <vt:lpstr>Blueprint</vt:lpstr>
      <vt:lpstr>Announcement</vt:lpstr>
      <vt:lpstr>Bring 41CL technologies to all 41s</vt:lpstr>
      <vt:lpstr>HP-41 MAXX ROM Images</vt:lpstr>
      <vt:lpstr>HP-41 MAXX  RAM Registers</vt:lpstr>
      <vt:lpstr>HP-41 MAXX Expanded Memory</vt:lpstr>
      <vt:lpstr>HP-41 MAXX  Expanded Memory  Backup &amp; Restore</vt:lpstr>
      <vt:lpstr>HP-41 MAXX Expanded Memory Data Registers</vt:lpstr>
      <vt:lpstr>HP-41 MAXX Port Memory</vt:lpstr>
      <vt:lpstr>HP-41 MAXX Banked Memory</vt:lpstr>
      <vt:lpstr>HP-41 MAXX Port &amp; Banked Memory  Config. Samples</vt:lpstr>
      <vt:lpstr>HP-41 MAXX Misc. Functions</vt:lpstr>
      <vt:lpstr>Questions ?</vt:lpstr>
      <vt:lpstr>How Much and When ?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Announcement</dc:title>
  <cp:lastModifiedBy>Sylvain Côté</cp:lastModifiedBy>
  <cp:revision>1</cp:revision>
  <dcterms:modified xsi:type="dcterms:W3CDTF">2022-11-03T15:07:09Z</dcterms:modified>
</cp:coreProperties>
</file>